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2"/>
  </p:notesMasterIdLst>
  <p:sldIdLst>
    <p:sldId id="256" r:id="rId2"/>
    <p:sldId id="258" r:id="rId3"/>
    <p:sldId id="259" r:id="rId4"/>
    <p:sldId id="291" r:id="rId5"/>
    <p:sldId id="294" r:id="rId6"/>
    <p:sldId id="292" r:id="rId7"/>
    <p:sldId id="293" r:id="rId8"/>
    <p:sldId id="296" r:id="rId9"/>
    <p:sldId id="295" r:id="rId10"/>
    <p:sldId id="289" r:id="rId11"/>
    <p:sldId id="264" r:id="rId12"/>
    <p:sldId id="297" r:id="rId13"/>
    <p:sldId id="285" r:id="rId14"/>
    <p:sldId id="299" r:id="rId15"/>
    <p:sldId id="300" r:id="rId16"/>
    <p:sldId id="290" r:id="rId17"/>
    <p:sldId id="257" r:id="rId18"/>
    <p:sldId id="298" r:id="rId19"/>
    <p:sldId id="274" r:id="rId20"/>
    <p:sldId id="280" r:id="rId21"/>
  </p:sldIdLst>
  <p:sldSz cx="9144000" cy="5143500" type="screen16x9"/>
  <p:notesSz cx="6858000" cy="9144000"/>
  <p:embeddedFontLst>
    <p:embeddedFont>
      <p:font typeface="Lora" panose="020B0604020202020204" charset="0"/>
      <p:regular r:id="rId23"/>
      <p:bold r:id="rId24"/>
      <p:italic r:id="rId25"/>
      <p:boldItalic r:id="rId26"/>
    </p:embeddedFont>
    <p:embeddedFont>
      <p:font typeface="Quattrocento Sans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5C23F7-D873-412E-8031-5A0350C42463}">
  <a:tblStyle styleId="{D35C23F7-D873-412E-8031-5A0350C42463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2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0540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7751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1193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528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6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-6025" y="3676511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" name="Shape 11"/>
          <p:cNvSpPr/>
          <p:nvPr/>
        </p:nvSpPr>
        <p:spPr>
          <a:xfrm>
            <a:off x="111795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1400">
                <a:highlight>
                  <a:srgbClr val="FFCD00"/>
                </a:highlight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-6025" y="2571761"/>
            <a:ext cx="19844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5" name="Shape 15"/>
          <p:cNvSpPr/>
          <p:nvPr/>
        </p:nvSpPr>
        <p:spPr>
          <a:xfrm>
            <a:off x="1117950" y="228825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7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cxnSp>
        <p:nvCxnSpPr>
          <p:cNvPr id="17" name="Shape 17"/>
          <p:cNvCxnSpPr/>
          <p:nvPr/>
        </p:nvCxnSpPr>
        <p:spPr>
          <a:xfrm>
            <a:off x="5898975" y="2571750"/>
            <a:ext cx="32510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8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lvl="8" algn="ctr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0" name="Shape 20"/>
          <p:cNvCxnSpPr/>
          <p:nvPr/>
        </p:nvCxnSpPr>
        <p:spPr>
          <a:xfrm>
            <a:off x="4584075" y="3676500"/>
            <a:ext cx="0" cy="1480499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1" name="Shape 21"/>
          <p:cNvSpPr/>
          <p:nvPr/>
        </p:nvSpPr>
        <p:spPr>
          <a:xfrm>
            <a:off x="428850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/>
          <p:nvPr/>
        </p:nvSpPr>
        <p:spPr>
          <a:xfrm>
            <a:off x="3593400" y="3412651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cxnSp>
        <p:nvCxnSpPr>
          <p:cNvPr id="33" name="Shape 33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4" name="Shape 34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5" name="Shape 35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834911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2" name="Shape 42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CD00"/>
              </a:buClr>
              <a:buSzPct val="1000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381250" y="937116"/>
            <a:ext cx="6809700" cy="43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685197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Practical </a:t>
            </a:r>
            <a:br>
              <a:rPr lang="en-US" dirty="0"/>
            </a:br>
            <a:r>
              <a:rPr lang="en-US" dirty="0"/>
              <a:t>Reverse Engineering on Android</a:t>
            </a:r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160" y="3366653"/>
            <a:ext cx="640080" cy="6400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25"/>
          <p:cNvSpPr/>
          <p:nvPr/>
        </p:nvSpPr>
        <p:spPr>
          <a:xfrm>
            <a:off x="4340942" y="372589"/>
            <a:ext cx="2286000" cy="2286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ctrTitle"/>
          </p:nvPr>
        </p:nvSpPr>
        <p:spPr>
          <a:xfrm>
            <a:off x="2001443" y="1992349"/>
            <a:ext cx="37877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Android</a:t>
            </a:r>
            <a:br>
              <a:rPr lang="en-US" dirty="0"/>
            </a:br>
            <a:r>
              <a:rPr lang="en-US" dirty="0"/>
              <a:t>Open Source</a:t>
            </a:r>
            <a:br>
              <a:rPr lang="en-US" dirty="0"/>
            </a:br>
            <a:r>
              <a:rPr lang="en-US" dirty="0"/>
              <a:t>Project</a:t>
            </a:r>
            <a:endParaRPr lang="en" dirty="0"/>
          </a:p>
        </p:txBody>
      </p:sp>
      <p:sp>
        <p:nvSpPr>
          <p:cNvPr id="101" name="Shape 101"/>
          <p:cNvSpPr txBox="1"/>
          <p:nvPr/>
        </p:nvSpPr>
        <p:spPr>
          <a:xfrm>
            <a:off x="1133975" y="2291150"/>
            <a:ext cx="543899" cy="56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2342" y="14398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284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Statistics Q1 2017</a:t>
            </a:r>
            <a:endParaRPr lang="en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9326" y="640685"/>
            <a:ext cx="2743200" cy="37090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24" y="1533809"/>
            <a:ext cx="4389120" cy="2815877"/>
          </a:xfrm>
          <a:prstGeom prst="rect">
            <a:avLst/>
          </a:prstGeom>
        </p:spPr>
      </p:pic>
      <p:grpSp>
        <p:nvGrpSpPr>
          <p:cNvPr id="10" name="Shape 609"/>
          <p:cNvGrpSpPr/>
          <p:nvPr/>
        </p:nvGrpSpPr>
        <p:grpSpPr>
          <a:xfrm>
            <a:off x="852924" y="960588"/>
            <a:ext cx="333699" cy="329076"/>
            <a:chOff x="3292425" y="3664250"/>
            <a:chExt cx="397025" cy="391525"/>
          </a:xfrm>
        </p:grpSpPr>
        <p:sp>
          <p:nvSpPr>
            <p:cNvPr id="12" name="Shape 610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611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612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5034"/>
          <a:stretch/>
        </p:blipFill>
        <p:spPr>
          <a:xfrm>
            <a:off x="1599408" y="239979"/>
            <a:ext cx="6400800" cy="459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87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227" y="197427"/>
            <a:ext cx="3437859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95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840" t="6987" r="1589" b="2490"/>
          <a:stretch/>
        </p:blipFill>
        <p:spPr>
          <a:xfrm>
            <a:off x="637309" y="498763"/>
            <a:ext cx="8001000" cy="421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513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530" y="55419"/>
            <a:ext cx="3840480" cy="49634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4297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/>
        </p:nvSpPr>
        <p:spPr>
          <a:xfrm>
            <a:off x="1133975" y="2291150"/>
            <a:ext cx="543899" cy="56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3</a:t>
            </a:r>
          </a:p>
        </p:txBody>
      </p:sp>
      <p:sp>
        <p:nvSpPr>
          <p:cNvPr id="8" name="Shape 99"/>
          <p:cNvSpPr txBox="1">
            <a:spLocks/>
          </p:cNvSpPr>
          <p:nvPr/>
        </p:nvSpPr>
        <p:spPr>
          <a:xfrm>
            <a:off x="2001443" y="1992349"/>
            <a:ext cx="3787799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30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buSzPct val="100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buSzPct val="100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buSzPct val="100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buSzPct val="100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buSzPct val="100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buSzPct val="100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buSzPct val="100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buSzPct val="100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 dirty="0"/>
              <a:t>Android</a:t>
            </a:r>
            <a:br>
              <a:rPr lang="en-US" dirty="0"/>
            </a:br>
            <a:r>
              <a:rPr lang="en-US" dirty="0"/>
              <a:t>Malware Analysis</a:t>
            </a:r>
            <a:endParaRPr lang="e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342" y="435799"/>
            <a:ext cx="2743200" cy="213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72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5650" y="4163500"/>
            <a:ext cx="9144000" cy="979799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err="1"/>
              <a:t>Genymotion</a:t>
            </a:r>
            <a:endParaRPr lang="en" dirty="0"/>
          </a:p>
        </p:txBody>
      </p:sp>
      <p:sp>
        <p:nvSpPr>
          <p:cNvPr id="82" name="Shape 82"/>
          <p:cNvSpPr txBox="1"/>
          <p:nvPr/>
        </p:nvSpPr>
        <p:spPr>
          <a:xfrm>
            <a:off x="1381250" y="1352550"/>
            <a:ext cx="7031099" cy="82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Android emulator, powerful virtualization platform.</a:t>
            </a:r>
            <a:endParaRPr lang="en" sz="1200" b="1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3" name="Shape 83"/>
          <p:cNvSpPr txBox="1"/>
          <p:nvPr/>
        </p:nvSpPr>
        <p:spPr>
          <a:xfrm>
            <a:off x="1371950" y="1811407"/>
            <a:ext cx="3226800" cy="220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fr-FR" sz="1200" b="1" dirty="0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G</a:t>
            </a:r>
            <a:r>
              <a:rPr lang="en-US" sz="1200" b="1" dirty="0" err="1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enymotion</a:t>
            </a:r>
            <a:endParaRPr lang="en-US" sz="1200" b="1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>
              <a:spcBef>
                <a:spcPts val="600"/>
              </a:spcBef>
            </a:pPr>
            <a:r>
              <a:rPr 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https://www.genymotion.com/download/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1371950" y="2446299"/>
            <a:ext cx="4425114" cy="220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-US" sz="1200" b="1" dirty="0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VMs Folders :</a:t>
            </a:r>
            <a:endParaRPr lang="en" sz="1200" b="1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>
              <a:spcBef>
                <a:spcPts val="600"/>
              </a:spcBef>
            </a:pPr>
            <a:r>
              <a:rPr 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Windows :</a:t>
            </a:r>
            <a:r>
              <a:rPr lang="en-US" sz="1200" i="1" dirty="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1200" b="1" dirty="0">
                <a:latin typeface="Quattrocento Sans"/>
                <a:ea typeface="Quattrocento Sans"/>
                <a:cs typeface="Quattrocento Sans"/>
                <a:sym typeface="Quattrocento Sans"/>
              </a:rPr>
              <a:t>C:\\Users\&lt;Username&gt;\AppData\Local\Genymobile\Genymotion\Genymobile\Genymotion\deployed\&lt;VirtualMachine&gt;</a:t>
            </a:r>
            <a:endParaRPr lang="fr-FR" sz="1200" b="1" dirty="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>
              <a:spcBef>
                <a:spcPts val="600"/>
              </a:spcBef>
            </a:pPr>
            <a:r>
              <a:rPr lang="fr-FR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O</a:t>
            </a:r>
            <a:r>
              <a:rPr lang="en-US" sz="1200" dirty="0" err="1">
                <a:latin typeface="Quattrocento Sans"/>
                <a:ea typeface="Quattrocento Sans"/>
                <a:cs typeface="Quattrocento Sans"/>
                <a:sym typeface="Quattrocento Sans"/>
              </a:rPr>
              <a:t>sx</a:t>
            </a:r>
            <a:r>
              <a:rPr 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 :</a:t>
            </a:r>
          </a:p>
          <a:p>
            <a:pPr lvl="0">
              <a:spcBef>
                <a:spcPts val="600"/>
              </a:spcBef>
            </a:pPr>
            <a:r>
              <a:rPr lang="en-US" sz="1200" b="1" dirty="0">
                <a:latin typeface="Quattrocento Sans"/>
                <a:ea typeface="Quattrocento Sans"/>
                <a:cs typeface="Quattrocento Sans"/>
                <a:sym typeface="Quattrocento Sans"/>
              </a:rPr>
              <a:t>/Users/&lt;Username&gt;/.</a:t>
            </a:r>
            <a:r>
              <a:rPr lang="en-US" sz="1200" b="1" dirty="0" err="1">
                <a:latin typeface="Quattrocento Sans"/>
                <a:ea typeface="Quattrocento Sans"/>
                <a:cs typeface="Quattrocento Sans"/>
                <a:sym typeface="Quattrocento Sans"/>
              </a:rPr>
              <a:t>Genymobile</a:t>
            </a:r>
            <a:r>
              <a:rPr lang="en-US" sz="1200" b="1" dirty="0">
                <a:latin typeface="Quattrocento Sans"/>
                <a:ea typeface="Quattrocento Sans"/>
                <a:cs typeface="Quattrocento Sans"/>
                <a:sym typeface="Quattrocento Sans"/>
              </a:rPr>
              <a:t>/</a:t>
            </a:r>
            <a:r>
              <a:rPr lang="en-US" sz="1200" b="1" dirty="0" err="1">
                <a:latin typeface="Quattrocento Sans"/>
                <a:ea typeface="Quattrocento Sans"/>
                <a:cs typeface="Quattrocento Sans"/>
                <a:sym typeface="Quattrocento Sans"/>
              </a:rPr>
              <a:t>Genymotion</a:t>
            </a:r>
            <a:r>
              <a:rPr lang="en-US" sz="1200" b="1" dirty="0">
                <a:latin typeface="Quattrocento Sans"/>
                <a:ea typeface="Quattrocento Sans"/>
                <a:cs typeface="Quattrocento Sans"/>
                <a:sym typeface="Quattrocento Sans"/>
              </a:rPr>
              <a:t>/deployed/</a:t>
            </a:r>
            <a:endParaRPr lang="en" b="1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675650" y="4134525"/>
            <a:ext cx="7846200" cy="82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1000"/>
              </a:spcBef>
              <a:spcAft>
                <a:spcPts val="1000"/>
              </a:spcAft>
              <a:buNone/>
            </a:pPr>
            <a:endParaRPr sz="1100" i="1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" name="Shape 570"/>
          <p:cNvSpPr/>
          <p:nvPr/>
        </p:nvSpPr>
        <p:spPr>
          <a:xfrm>
            <a:off x="922582" y="1003307"/>
            <a:ext cx="182880" cy="256032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5650" y="4163500"/>
            <a:ext cx="9144000" cy="979799"/>
          </a:xfrm>
          <a:prstGeom prst="rect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err="1"/>
              <a:t>Koodous</a:t>
            </a:r>
            <a:endParaRPr lang="en" dirty="0"/>
          </a:p>
        </p:txBody>
      </p:sp>
      <p:sp>
        <p:nvSpPr>
          <p:cNvPr id="83" name="Shape 83"/>
          <p:cNvSpPr txBox="1"/>
          <p:nvPr/>
        </p:nvSpPr>
        <p:spPr>
          <a:xfrm>
            <a:off x="1371950" y="1811407"/>
            <a:ext cx="3226800" cy="5887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600"/>
              </a:spcBef>
            </a:pPr>
            <a:r>
              <a:rPr lang="fr-FR" sz="1200" b="1" dirty="0" err="1"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Koodous</a:t>
            </a:r>
            <a:endParaRPr lang="en-US" sz="1200" b="1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lvl="0">
              <a:spcBef>
                <a:spcPts val="600"/>
              </a:spcBef>
            </a:pPr>
            <a:r>
              <a:rPr lang="en-US" sz="1200" dirty="0">
                <a:latin typeface="Quattrocento Sans"/>
                <a:ea typeface="Quattrocento Sans"/>
                <a:cs typeface="Quattrocento Sans"/>
                <a:sym typeface="Quattrocento Sans"/>
              </a:rPr>
              <a:t>https://koodous.com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1381250" y="1352550"/>
            <a:ext cx="7031099" cy="82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600"/>
              </a:spcBef>
            </a:pPr>
            <a:r>
              <a:rPr lang="en-US" sz="1200" dirty="0" err="1">
                <a:latin typeface="Quattrocento Sans"/>
              </a:rPr>
              <a:t>Koodous</a:t>
            </a:r>
            <a:r>
              <a:rPr lang="en-US" sz="1200" dirty="0">
                <a:latin typeface="Quattrocento Sans"/>
              </a:rPr>
              <a:t> is a collaborative platform for Android malware research that combines the power of online analysis tools with social interactions between the analysts over a vast APK repository</a:t>
            </a:r>
            <a:endParaRPr lang="en" sz="1200" dirty="0">
              <a:latin typeface="Quattrocento Sans"/>
              <a:sym typeface="Quattrocento Sans"/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675650" y="4134525"/>
            <a:ext cx="7846200" cy="82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1000"/>
              </a:spcBef>
              <a:spcAft>
                <a:spcPts val="1000"/>
              </a:spcAft>
              <a:buNone/>
            </a:pPr>
            <a:endParaRPr sz="1100" i="1" dirty="0">
              <a:latin typeface="Lora"/>
              <a:ea typeface="Lora"/>
              <a:cs typeface="Lora"/>
              <a:sym typeface="Lora"/>
            </a:endParaRPr>
          </a:p>
        </p:txBody>
      </p:sp>
      <p:grpSp>
        <p:nvGrpSpPr>
          <p:cNvPr id="13" name="Shape 578"/>
          <p:cNvGrpSpPr/>
          <p:nvPr/>
        </p:nvGrpSpPr>
        <p:grpSpPr>
          <a:xfrm>
            <a:off x="896086" y="1011471"/>
            <a:ext cx="228600" cy="228600"/>
            <a:chOff x="3951850" y="2985350"/>
            <a:chExt cx="407950" cy="416500"/>
          </a:xfrm>
        </p:grpSpPr>
        <p:sp>
          <p:nvSpPr>
            <p:cNvPr id="14" name="Shape 57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58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581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58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36383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>
            <a:spLocks noGrp="1"/>
          </p:cNvSpPr>
          <p:nvPr>
            <p:ph type="title"/>
          </p:nvPr>
        </p:nvSpPr>
        <p:spPr>
          <a:xfrm>
            <a:off x="1381250" y="873817"/>
            <a:ext cx="4846368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Malware Samples</a:t>
            </a:r>
            <a:endParaRPr lang="en" dirty="0"/>
          </a:p>
        </p:txBody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1381250" y="2269357"/>
            <a:ext cx="2333999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b="1" dirty="0">
                <a:highlight>
                  <a:srgbClr val="FFCD00"/>
                </a:highlight>
              </a:rPr>
              <a:t>Super Mario Run</a:t>
            </a:r>
            <a:endParaRPr lang="en" sz="1200" b="1" dirty="0">
              <a:highlight>
                <a:srgbClr val="FFCD00"/>
              </a:highlight>
            </a:endParaRPr>
          </a:p>
          <a:p>
            <a:pPr lvl="0">
              <a:buNone/>
            </a:pPr>
            <a:r>
              <a:rPr lang="en-US" sz="1200" dirty="0"/>
              <a:t>https://koodous.com/apks/6dac58e71b1809bc8a1a164478274acce450111ecab458a01c558dcdff61ebd0</a:t>
            </a:r>
            <a:endParaRPr lang="en" sz="1200" dirty="0"/>
          </a:p>
        </p:txBody>
      </p:sp>
      <p:sp>
        <p:nvSpPr>
          <p:cNvPr id="312" name="Shape 312"/>
          <p:cNvSpPr txBox="1">
            <a:spLocks noGrp="1"/>
          </p:cNvSpPr>
          <p:nvPr>
            <p:ph type="body" idx="2"/>
          </p:nvPr>
        </p:nvSpPr>
        <p:spPr>
          <a:xfrm>
            <a:off x="3834914" y="2269357"/>
            <a:ext cx="2333999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b="1" dirty="0">
                <a:highlight>
                  <a:srgbClr val="FFCD00"/>
                </a:highlight>
              </a:rPr>
              <a:t>Pokémon GO</a:t>
            </a:r>
          </a:p>
          <a:p>
            <a:pPr lvl="0">
              <a:buNone/>
            </a:pPr>
            <a:r>
              <a:rPr lang="en-US" sz="1200" dirty="0"/>
              <a:t>https://koodous.com/apks/15db22fd7d961f4d4bd96052024d353b3ff4bd135835d2644d94d74c925af3c4</a:t>
            </a:r>
            <a:endParaRPr lang="en" sz="1200" dirty="0">
              <a:highlight>
                <a:srgbClr val="FFCD00"/>
              </a:highlight>
            </a:endParaRPr>
          </a:p>
        </p:txBody>
      </p:sp>
      <p:sp>
        <p:nvSpPr>
          <p:cNvPr id="313" name="Shape 313"/>
          <p:cNvSpPr txBox="1">
            <a:spLocks noGrp="1"/>
          </p:cNvSpPr>
          <p:nvPr>
            <p:ph type="body" idx="3"/>
          </p:nvPr>
        </p:nvSpPr>
        <p:spPr>
          <a:xfrm>
            <a:off x="6288578" y="2269357"/>
            <a:ext cx="2333999" cy="121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err="1">
                <a:highlight>
                  <a:srgbClr val="FFCD00"/>
                </a:highlight>
              </a:rPr>
              <a:t>SimpleLocker</a:t>
            </a:r>
            <a:endParaRPr lang="en" b="1" dirty="0">
              <a:highlight>
                <a:srgbClr val="FFCD00"/>
              </a:highlight>
            </a:endParaRPr>
          </a:p>
          <a:p>
            <a:pPr lvl="0">
              <a:buNone/>
            </a:pPr>
            <a:r>
              <a:rPr lang="en-US" sz="1200" dirty="0"/>
              <a:t>https://koodous.com/apks/14de538fd8cc47b88685c7110f24f3e8ffb0e8e47aa97a695af58e14b6bdb8e6</a:t>
            </a:r>
            <a:endParaRPr sz="1200" dirty="0"/>
          </a:p>
        </p:txBody>
      </p:sp>
      <p:grpSp>
        <p:nvGrpSpPr>
          <p:cNvPr id="11" name="Shape 779"/>
          <p:cNvGrpSpPr/>
          <p:nvPr/>
        </p:nvGrpSpPr>
        <p:grpSpPr>
          <a:xfrm>
            <a:off x="922203" y="997405"/>
            <a:ext cx="182880" cy="274320"/>
            <a:chOff x="6718575" y="2318625"/>
            <a:chExt cx="256950" cy="407375"/>
          </a:xfrm>
        </p:grpSpPr>
        <p:sp>
          <p:nvSpPr>
            <p:cNvPr id="12" name="Shape 78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78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78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78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78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78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78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78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399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I am </a:t>
            </a:r>
            <a:r>
              <a:rPr lang="en-US" sz="3600" b="1" i="1" dirty="0" err="1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Toufik</a:t>
            </a:r>
            <a:r>
              <a:rPr lang="en-US" sz="3600" b="1" i="1" dirty="0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US" sz="3600" b="1" i="1" dirty="0" err="1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Airane</a:t>
            </a:r>
            <a:endParaRPr lang="en" sz="3600" b="1" i="1" dirty="0">
              <a:highlight>
                <a:srgbClr val="FFCD00"/>
              </a:highlight>
              <a:latin typeface="Lora"/>
              <a:ea typeface="Lora"/>
              <a:cs typeface="Lora"/>
              <a:sym typeface="Lora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fr-FR" sz="1800" dirty="0"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1800" dirty="0">
                <a:solidFill>
                  <a:schemeClr val="dk1"/>
                </a:solidFill>
              </a:rPr>
              <a:t>Reach</a:t>
            </a:r>
            <a:r>
              <a:rPr lang="en" sz="1800" dirty="0">
                <a:solidFill>
                  <a:schemeClr val="dk1"/>
                </a:solidFill>
              </a:rPr>
              <a:t> me at :</a:t>
            </a:r>
          </a:p>
          <a:p>
            <a:pPr marL="457200" lvl="0" indent="-342900">
              <a:spcBef>
                <a:spcPts val="0"/>
              </a:spcBef>
            </a:pPr>
            <a:r>
              <a:rPr lang="en" sz="1800" dirty="0">
                <a:solidFill>
                  <a:schemeClr val="dk1"/>
                </a:solidFill>
              </a:rPr>
              <a:t>@</a:t>
            </a:r>
            <a:r>
              <a:rPr lang="en-US" sz="1800" dirty="0" err="1">
                <a:solidFill>
                  <a:schemeClr val="dk1"/>
                </a:solidFill>
              </a:rPr>
              <a:t>tfairane</a:t>
            </a:r>
            <a:endParaRPr lang="en" sz="1800" dirty="0">
              <a:solidFill>
                <a:schemeClr val="dk1"/>
              </a:solidFill>
            </a:endParaRPr>
          </a:p>
          <a:p>
            <a:pPr marL="457200" lvl="0" indent="-342900">
              <a:spcBef>
                <a:spcPts val="0"/>
              </a:spcBef>
            </a:pPr>
            <a:r>
              <a:rPr lang="en-US" sz="1800" dirty="0" err="1">
                <a:solidFill>
                  <a:schemeClr val="dk1"/>
                </a:solidFill>
              </a:rPr>
              <a:t>toufik.airane</a:t>
            </a:r>
            <a:r>
              <a:rPr lang="en" sz="1800" dirty="0">
                <a:solidFill>
                  <a:schemeClr val="dk1"/>
                </a:solidFill>
              </a:rPr>
              <a:t>@</a:t>
            </a:r>
            <a:r>
              <a:rPr lang="en-US" sz="1800" dirty="0">
                <a:solidFill>
                  <a:schemeClr val="dk1"/>
                </a:solidFill>
              </a:rPr>
              <a:t>protonmail.com</a:t>
            </a:r>
            <a:endParaRPr lang="en" sz="1800" dirty="0">
              <a:solidFill>
                <a:schemeClr val="dk1"/>
              </a:solidFill>
            </a:endParaRPr>
          </a:p>
        </p:txBody>
      </p:sp>
      <p:cxnSp>
        <p:nvCxnSpPr>
          <p:cNvPr id="91" name="Shape 91"/>
          <p:cNvCxnSpPr/>
          <p:nvPr/>
        </p:nvCxnSpPr>
        <p:spPr>
          <a:xfrm>
            <a:off x="6450" y="1428750"/>
            <a:ext cx="23972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3" name="Shape 93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 dirty="0"/>
              <a:t>Hello!</a:t>
            </a:r>
          </a:p>
        </p:txBody>
      </p:sp>
      <p:cxnSp>
        <p:nvCxnSpPr>
          <p:cNvPr id="94" name="Shape 94"/>
          <p:cNvCxnSpPr/>
          <p:nvPr/>
        </p:nvCxnSpPr>
        <p:spPr>
          <a:xfrm>
            <a:off x="4738400" y="1428750"/>
            <a:ext cx="4405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227" y="3559926"/>
            <a:ext cx="274320" cy="2743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7227" y="3285606"/>
            <a:ext cx="274320" cy="27432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7" name="Shape 377"/>
          <p:cNvCxnSpPr/>
          <p:nvPr/>
        </p:nvCxnSpPr>
        <p:spPr>
          <a:xfrm>
            <a:off x="6450" y="1428750"/>
            <a:ext cx="23972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79" name="Shape 379"/>
          <p:cNvCxnSpPr>
            <a:cxnSpLocks/>
          </p:cNvCxnSpPr>
          <p:nvPr/>
        </p:nvCxnSpPr>
        <p:spPr>
          <a:xfrm>
            <a:off x="6483927" y="1428750"/>
            <a:ext cx="2659973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80" name="Shape 380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1" name="Shape 381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382" name="Shape 38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78" name="Shape 378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6000" dirty="0"/>
              <a:t>Questions?</a:t>
            </a:r>
            <a:endParaRPr lang="en" sz="6000" dirty="0"/>
          </a:p>
        </p:txBody>
      </p:sp>
      <p:sp>
        <p:nvSpPr>
          <p:cNvPr id="9" name="Shape 343"/>
          <p:cNvSpPr/>
          <p:nvPr/>
        </p:nvSpPr>
        <p:spPr>
          <a:xfrm rot="5400000">
            <a:off x="3432858" y="1301910"/>
            <a:ext cx="1863608" cy="3921827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344"/>
          <p:cNvSpPr/>
          <p:nvPr/>
        </p:nvSpPr>
        <p:spPr>
          <a:xfrm rot="5400000">
            <a:off x="3564588" y="1867724"/>
            <a:ext cx="1589700" cy="2811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1000" dirty="0">
              <a:solidFill>
                <a:srgbClr val="999999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ctrTitle"/>
          </p:nvPr>
        </p:nvSpPr>
        <p:spPr>
          <a:xfrm>
            <a:off x="1964915" y="1693550"/>
            <a:ext cx="407276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Reverse Engineering</a:t>
            </a:r>
            <a:endParaRPr lang="en" dirty="0"/>
          </a:p>
        </p:txBody>
      </p:sp>
      <p:sp>
        <p:nvSpPr>
          <p:cNvPr id="101" name="Shape 101"/>
          <p:cNvSpPr txBox="1"/>
          <p:nvPr/>
        </p:nvSpPr>
        <p:spPr>
          <a:xfrm>
            <a:off x="1133975" y="2291150"/>
            <a:ext cx="543899" cy="56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1</a:t>
            </a:r>
          </a:p>
        </p:txBody>
      </p:sp>
      <p:grpSp>
        <p:nvGrpSpPr>
          <p:cNvPr id="25" name="Shape 583"/>
          <p:cNvGrpSpPr/>
          <p:nvPr/>
        </p:nvGrpSpPr>
        <p:grpSpPr>
          <a:xfrm>
            <a:off x="6750789" y="2657332"/>
            <a:ext cx="384048" cy="292608"/>
            <a:chOff x="568950" y="3686775"/>
            <a:chExt cx="472500" cy="362900"/>
          </a:xfrm>
        </p:grpSpPr>
        <p:sp>
          <p:nvSpPr>
            <p:cNvPr id="26" name="Shape 584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27" name="Shape 585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586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9" name="Shape 788"/>
          <p:cNvGrpSpPr/>
          <p:nvPr/>
        </p:nvGrpSpPr>
        <p:grpSpPr>
          <a:xfrm>
            <a:off x="6183166" y="2689305"/>
            <a:ext cx="365760" cy="237744"/>
            <a:chOff x="3269900" y="3064500"/>
            <a:chExt cx="432325" cy="263075"/>
          </a:xfrm>
        </p:grpSpPr>
        <p:sp>
          <p:nvSpPr>
            <p:cNvPr id="30" name="Shape 789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790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791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" name="Shape 575"/>
          <p:cNvGrpSpPr/>
          <p:nvPr/>
        </p:nvGrpSpPr>
        <p:grpSpPr>
          <a:xfrm>
            <a:off x="6142225" y="2159829"/>
            <a:ext cx="435021" cy="323445"/>
            <a:chOff x="5247525" y="3007275"/>
            <a:chExt cx="517575" cy="384825"/>
          </a:xfrm>
        </p:grpSpPr>
        <p:sp>
          <p:nvSpPr>
            <p:cNvPr id="34" name="Shape 576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577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" name="Shape 578"/>
          <p:cNvGrpSpPr/>
          <p:nvPr/>
        </p:nvGrpSpPr>
        <p:grpSpPr>
          <a:xfrm>
            <a:off x="6750789" y="2153381"/>
            <a:ext cx="329184" cy="329184"/>
            <a:chOff x="3951850" y="2985350"/>
            <a:chExt cx="407950" cy="416500"/>
          </a:xfrm>
        </p:grpSpPr>
        <p:sp>
          <p:nvSpPr>
            <p:cNvPr id="37" name="Shape 57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58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581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58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Reverse Engineering is the processes of extracting knowledge or design information from anything man-made.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728306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/>
          <p:cNvCxnSpPr/>
          <p:nvPr/>
        </p:nvCxnSpPr>
        <p:spPr>
          <a:xfrm>
            <a:off x="1431605" y="2493820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753899" y="2491357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14090" y="2032154"/>
            <a:ext cx="1449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OUTPUT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62516" y="203215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INPUT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257" y="1051177"/>
            <a:ext cx="3840480" cy="288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163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/>
          <p:cNvCxnSpPr/>
          <p:nvPr/>
        </p:nvCxnSpPr>
        <p:spPr>
          <a:xfrm>
            <a:off x="1431605" y="2493820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753899" y="2491357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14090" y="2032154"/>
            <a:ext cx="1449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OUTPUT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62516" y="203215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INPUT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234" y="1485517"/>
            <a:ext cx="2060207" cy="201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299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/>
          <p:cNvCxnSpPr/>
          <p:nvPr/>
        </p:nvCxnSpPr>
        <p:spPr>
          <a:xfrm>
            <a:off x="1431605" y="2493820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753899" y="2491357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14090" y="2032154"/>
            <a:ext cx="1449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OUTPUT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62516" y="203215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INPUT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944" y="342517"/>
            <a:ext cx="1993433" cy="4297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6621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/>
          <p:cNvCxnSpPr/>
          <p:nvPr/>
        </p:nvCxnSpPr>
        <p:spPr>
          <a:xfrm>
            <a:off x="1431605" y="2493820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753899" y="2491357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14090" y="2032154"/>
            <a:ext cx="1449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OUTPUT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62516" y="203215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INPUT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621" y="1328972"/>
            <a:ext cx="2926080" cy="232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577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/>
          <p:cNvCxnSpPr/>
          <p:nvPr/>
        </p:nvCxnSpPr>
        <p:spPr>
          <a:xfrm>
            <a:off x="1431605" y="2493820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753899" y="2491357"/>
            <a:ext cx="9698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514090" y="2032154"/>
            <a:ext cx="1449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OUTPUT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62516" y="203215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INPUT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061" y="1119757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117418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2171</TotalTime>
  <Words>188</Words>
  <Application>Microsoft Office PowerPoint</Application>
  <PresentationFormat>On-screen Show (16:9)</PresentationFormat>
  <Paragraphs>45</Paragraphs>
  <Slides>20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Lora</vt:lpstr>
      <vt:lpstr>Quattrocento Sans</vt:lpstr>
      <vt:lpstr>Arial</vt:lpstr>
      <vt:lpstr>Viola template</vt:lpstr>
      <vt:lpstr>Practical  Reverse Engineering on Android</vt:lpstr>
      <vt:lpstr>Hello!</vt:lpstr>
      <vt:lpstr>Reverse Engineering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Android Open Source Project</vt:lpstr>
      <vt:lpstr>Statistics Q1 2017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Genymotion</vt:lpstr>
      <vt:lpstr>Koodous</vt:lpstr>
      <vt:lpstr>Malware Samples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IEUser</cp:lastModifiedBy>
  <cp:revision>125</cp:revision>
  <dcterms:modified xsi:type="dcterms:W3CDTF">2017-03-29T19:30:44Z</dcterms:modified>
</cp:coreProperties>
</file>